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슬라이드를 이동하려면 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ko-KR" sz="2000" spc="-1" strike="noStrike">
                <a:latin typeface="Noto Sans CJK KR"/>
              </a:rPr>
              <a:t>메모 </a:t>
            </a:r>
            <a:r>
              <a:rPr b="0" lang="ko-KR" sz="2000" spc="-1" strike="noStrike">
                <a:latin typeface="Noto Sans CJK KR"/>
              </a:rPr>
              <a:t>서식을 </a:t>
            </a:r>
            <a:r>
              <a:rPr b="0" lang="ko-KR" sz="2000" spc="-1" strike="noStrike">
                <a:latin typeface="Noto Sans CJK KR"/>
              </a:rPr>
              <a:t>편집하려</a:t>
            </a:r>
            <a:r>
              <a:rPr b="0" lang="ko-KR" sz="2000" spc="-1" strike="noStrike">
                <a:latin typeface="Noto Sans CJK KR"/>
              </a:rPr>
              <a:t>면 </a:t>
            </a:r>
            <a:r>
              <a:rPr b="0" lang="ko-KR" sz="2000" spc="-1" strike="noStrike">
                <a:latin typeface="Noto Sans CJK KR"/>
              </a:rPr>
              <a:t>클릭하십</a:t>
            </a:r>
            <a:r>
              <a:rPr b="0" lang="ko-KR" sz="2000" spc="-1" strike="noStrike">
                <a:latin typeface="Noto Sans CJK KR"/>
              </a:rPr>
              <a:t>시오</a:t>
            </a:r>
            <a:r>
              <a:rPr b="0" lang="en-US" sz="2000" spc="-1" strike="noStrike">
                <a:latin typeface="Noto Sans CJK KR"/>
              </a:rPr>
              <a:t>.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Noto Serif CJK KR"/>
              </a:rPr>
              <a:t>&lt;머리글&gt;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fld id="{6A5CCFBA-8709-4300-9918-8279680487F2}" type="slidenum">
              <a:rPr b="0" lang="en-US" sz="1400" spc="-1" strike="noStrike">
                <a:latin typeface="Noto Serif CJK KR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09760" cy="308124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F5C313-57D6-495E-AB92-3DBA5BF429A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07B03E-3352-4713-8E74-574C330A528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2D0F58-732E-41B2-A3BC-1CEB826A91C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CCD1A9-1FE1-42EA-9A05-1F2C9748C021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D02A69E-6720-4951-948D-ABC34E1EA16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HY헤드라인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55B6BB-A07E-42D0-B320-199B738E0AC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Y헤드라인M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HY헤드라인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6DC84B-81C4-40BE-9EBC-A2E49619EAE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Y헤드라인M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DD9306-C226-4AAF-A714-975D7442595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D935C0-93BF-4A5D-B768-28B7FE70348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62F3E1-F65B-4BDB-B9ED-9AA3911791D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189668-A3C5-4570-983D-7D6EA1A797B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403C78-AAA8-4A1D-80BA-197C884F58F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840" cy="308232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EEFF7D-9303-457B-B44A-C2780212415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0D4B48-625B-4F44-BA52-EF2A5618F9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0E5628-352F-47E7-84D9-A480D8C2E0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AD21FD-7B0C-4F14-B0DE-DB9193E12A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394F42-53C3-47B0-ABDC-9FC9CE4E72B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EF8CAC-A111-4571-8737-5981005D3F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42339A-6C84-48BF-B03F-FB37E9A325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D494F9-E680-4D7D-9A54-A73822F585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FEF5F7-9CE1-40EF-A8BE-768C0AD7B4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129710-A4B6-4B9B-8A3D-7F7B41C773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8B94F5-650C-4ABD-A7FF-E3D1A18A25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601B39-AAAD-4212-AE5F-E80E509921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27ABF8-290D-4B3D-9710-85743D3A19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AD2FA0-2E7E-4EEB-91B4-47031F96EA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8B1EB6-959C-4FD7-A79F-BC7B1AA536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8F1968-CBBC-48B1-A11D-50224182C88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CA0504-89A3-4018-B2BA-9509713C469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D10C91-24EC-4513-A785-AED64F489EF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9359AF-599E-4A7C-80EC-A8A3B4BDC7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09E693-E1AD-4EE6-BCD9-DD1F10AFD6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26403C-AC66-4A71-8310-8608EA9B85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920DC8-13B1-49C4-A4F4-9E6CF016FA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437C3F-C54B-4E7F-BEA3-DB1D86D8DA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C87B6C-B27B-4E1C-9950-6CB8371112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2E1A82-FC5F-46E9-9DE3-1B282D8A47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/>
          <p:cNvSpPr/>
          <p:nvPr/>
        </p:nvSpPr>
        <p:spPr>
          <a:xfrm flipV="1" rot="10800000">
            <a:off x="3219840" y="6572160"/>
            <a:ext cx="5733720" cy="8856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Rectangle 10"/>
          <p:cNvSpPr/>
          <p:nvPr/>
        </p:nvSpPr>
        <p:spPr>
          <a:xfrm flipV="1" rot="10800000">
            <a:off x="214560" y="260280"/>
            <a:ext cx="6445080" cy="72720"/>
          </a:xfrm>
          <a:prstGeom prst="rect">
            <a:avLst/>
          </a:prstGeom>
          <a:solidFill>
            <a:srgbClr val="325992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Rectangle 11"/>
          <p:cNvSpPr/>
          <p:nvPr/>
        </p:nvSpPr>
        <p:spPr>
          <a:xfrm flipV="1">
            <a:off x="196920" y="847080"/>
            <a:ext cx="8805600" cy="6012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Rectangle 12"/>
          <p:cNvSpPr/>
          <p:nvPr/>
        </p:nvSpPr>
        <p:spPr>
          <a:xfrm>
            <a:off x="6516360" y="431640"/>
            <a:ext cx="2508480" cy="205920"/>
          </a:xfrm>
          <a:prstGeom prst="rect">
            <a:avLst/>
          </a:prstGeom>
          <a:solidFill>
            <a:srgbClr val="8caf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" name="Text Box 13"/>
          <p:cNvSpPr/>
          <p:nvPr/>
        </p:nvSpPr>
        <p:spPr>
          <a:xfrm>
            <a:off x="6300360" y="154080"/>
            <a:ext cx="2659320" cy="272880"/>
          </a:xfrm>
          <a:prstGeom prst="rect">
            <a:avLst/>
          </a:prstGeom>
          <a:solidFill>
            <a:srgbClr val="3259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" name="Text Box 14"/>
          <p:cNvSpPr/>
          <p:nvPr/>
        </p:nvSpPr>
        <p:spPr>
          <a:xfrm>
            <a:off x="500040" y="6446880"/>
            <a:ext cx="2763720" cy="2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9"/>
              </a:spcBef>
              <a:buNone/>
            </a:pPr>
            <a:r>
              <a:rPr b="1" lang="ko-KR" sz="1300" spc="-1" strike="noStrike">
                <a:solidFill>
                  <a:srgbClr val="e7e6e6"/>
                </a:solidFill>
                <a:latin typeface="Tahoma"/>
                <a:ea typeface="Tahoma"/>
              </a:rPr>
              <a:t>조이름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ftr" idx="1"/>
          </p:nvPr>
        </p:nvSpPr>
        <p:spPr>
          <a:xfrm>
            <a:off x="3029040" y="6356520"/>
            <a:ext cx="308124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2"/>
          </p:nvPr>
        </p:nvSpPr>
        <p:spPr>
          <a:xfrm>
            <a:off x="6458040" y="6356520"/>
            <a:ext cx="2052360" cy="360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1" lang="en-US" sz="1400" spc="-1" strike="noStrike">
                <a:solidFill>
                  <a:srgbClr val="808080"/>
                </a:solidFill>
                <a:latin typeface="Tahoma"/>
                <a:ea typeface="맑은 고딕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AC060595-7905-4FB8-93CE-16D6A8AD3DD1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맑은 고딕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3"/>
          </p:nvPr>
        </p:nvSpPr>
        <p:spPr>
          <a:xfrm>
            <a:off x="628560" y="6356520"/>
            <a:ext cx="205236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제</a:t>
            </a:r>
            <a:r>
              <a:rPr b="0" lang="ko-KR" sz="4400" spc="-1" strike="noStrike">
                <a:latin typeface="Noto Sans CJK KR"/>
              </a:rPr>
              <a:t>목</a:t>
            </a:r>
            <a:r>
              <a:rPr b="0" lang="en-US" sz="4400" spc="-1" strike="noStrike">
                <a:latin typeface="Noto Sans CJK KR"/>
              </a:rPr>
              <a:t> </a:t>
            </a:r>
            <a:r>
              <a:rPr b="0" lang="ko-KR" sz="4400" spc="-1" strike="noStrike">
                <a:latin typeface="Noto Sans CJK KR"/>
              </a:rPr>
              <a:t>텍</a:t>
            </a:r>
            <a:r>
              <a:rPr b="0" lang="ko-KR" sz="4400" spc="-1" strike="noStrike">
                <a:latin typeface="Noto Sans CJK KR"/>
              </a:rPr>
              <a:t>스</a:t>
            </a:r>
            <a:r>
              <a:rPr b="0" lang="ko-KR" sz="4400" spc="-1" strike="noStrike">
                <a:latin typeface="Noto Sans CJK KR"/>
              </a:rPr>
              <a:t>트</a:t>
            </a:r>
            <a:r>
              <a:rPr b="0" lang="ko-KR" sz="4400" spc="-1" strike="noStrike">
                <a:latin typeface="Noto Sans CJK KR"/>
              </a:rPr>
              <a:t>의</a:t>
            </a:r>
            <a:r>
              <a:rPr b="0" lang="en-US" sz="4400" spc="-1" strike="noStrike">
                <a:latin typeface="Noto Sans CJK KR"/>
              </a:rPr>
              <a:t> </a:t>
            </a:r>
            <a:r>
              <a:rPr b="0" lang="ko-KR" sz="4400" spc="-1" strike="noStrike">
                <a:latin typeface="Noto Sans CJK KR"/>
              </a:rPr>
              <a:t>서</a:t>
            </a:r>
            <a:r>
              <a:rPr b="0" lang="ko-KR" sz="4400" spc="-1" strike="noStrike">
                <a:latin typeface="Noto Sans CJK KR"/>
              </a:rPr>
              <a:t>식</a:t>
            </a:r>
            <a:r>
              <a:rPr b="0" lang="ko-KR" sz="4400" spc="-1" strike="noStrike">
                <a:latin typeface="Noto Sans CJK KR"/>
              </a:rPr>
              <a:t>을</a:t>
            </a:r>
            <a:r>
              <a:rPr b="0" lang="en-US" sz="4400" spc="-1" strike="noStrike">
                <a:latin typeface="Noto Sans CJK KR"/>
              </a:rPr>
              <a:t> </a:t>
            </a:r>
            <a:r>
              <a:rPr b="0" lang="ko-KR" sz="4400" spc="-1" strike="noStrike">
                <a:latin typeface="Noto Sans CJK KR"/>
              </a:rPr>
              <a:t>편</a:t>
            </a:r>
            <a:r>
              <a:rPr b="0" lang="ko-KR" sz="4400" spc="-1" strike="noStrike">
                <a:latin typeface="Noto Sans CJK KR"/>
              </a:rPr>
              <a:t>집</a:t>
            </a:r>
            <a:r>
              <a:rPr b="0" lang="ko-KR" sz="4400" spc="-1" strike="noStrike">
                <a:latin typeface="Noto Sans CJK KR"/>
              </a:rPr>
              <a:t>하</a:t>
            </a:r>
            <a:r>
              <a:rPr b="0" lang="ko-KR" sz="4400" spc="-1" strike="noStrike">
                <a:latin typeface="Noto Sans CJK KR"/>
              </a:rPr>
              <a:t>려</a:t>
            </a:r>
            <a:r>
              <a:rPr b="0" lang="ko-KR" sz="4400" spc="-1" strike="noStrike">
                <a:latin typeface="Noto Sans CJK KR"/>
              </a:rPr>
              <a:t>면</a:t>
            </a:r>
            <a:r>
              <a:rPr b="0" lang="en-US" sz="4400" spc="-1" strike="noStrike">
                <a:latin typeface="Noto Sans CJK KR"/>
              </a:rPr>
              <a:t> </a:t>
            </a:r>
            <a:r>
              <a:rPr b="0" lang="ko-KR" sz="4400" spc="-1" strike="noStrike">
                <a:latin typeface="Noto Sans CJK KR"/>
              </a:rPr>
              <a:t>클</a:t>
            </a:r>
            <a:r>
              <a:rPr b="0" lang="ko-KR" sz="4400" spc="-1" strike="noStrike">
                <a:latin typeface="Noto Sans CJK KR"/>
              </a:rPr>
              <a:t>릭</a:t>
            </a:r>
            <a:r>
              <a:rPr b="0" lang="ko-KR" sz="4400" spc="-1" strike="noStrike">
                <a:latin typeface="Noto Sans CJK KR"/>
              </a:rPr>
              <a:t>하</a:t>
            </a:r>
            <a:r>
              <a:rPr b="0" lang="ko-KR" sz="4400" spc="-1" strike="noStrike">
                <a:latin typeface="Noto Sans CJK KR"/>
              </a:rPr>
              <a:t>십</a:t>
            </a:r>
            <a:r>
              <a:rPr b="0" lang="ko-KR" sz="4400" spc="-1" strike="noStrike">
                <a:latin typeface="Noto Sans CJK KR"/>
              </a:rPr>
              <a:t>시</a:t>
            </a:r>
            <a:r>
              <a:rPr b="0" lang="ko-KR" sz="4400" spc="-1" strike="noStrike">
                <a:latin typeface="Noto Sans CJK KR"/>
              </a:rPr>
              <a:t>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/>
          <p:cNvSpPr/>
          <p:nvPr/>
        </p:nvSpPr>
        <p:spPr>
          <a:xfrm flipV="1" rot="10800000">
            <a:off x="3218760" y="6571800"/>
            <a:ext cx="5734800" cy="8964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" name="Rectangle 10"/>
          <p:cNvSpPr/>
          <p:nvPr/>
        </p:nvSpPr>
        <p:spPr>
          <a:xfrm flipV="1" rot="10800000">
            <a:off x="213480" y="259920"/>
            <a:ext cx="6446160" cy="73800"/>
          </a:xfrm>
          <a:prstGeom prst="rect">
            <a:avLst/>
          </a:prstGeom>
          <a:solidFill>
            <a:srgbClr val="325992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" name="Rectangle 11"/>
          <p:cNvSpPr/>
          <p:nvPr/>
        </p:nvSpPr>
        <p:spPr>
          <a:xfrm flipV="1">
            <a:off x="196920" y="849600"/>
            <a:ext cx="8806680" cy="6120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Rectangle 12"/>
          <p:cNvSpPr/>
          <p:nvPr/>
        </p:nvSpPr>
        <p:spPr>
          <a:xfrm>
            <a:off x="6516360" y="431640"/>
            <a:ext cx="2509560" cy="207000"/>
          </a:xfrm>
          <a:prstGeom prst="rect">
            <a:avLst/>
          </a:prstGeom>
          <a:solidFill>
            <a:srgbClr val="8caf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Text Box 13"/>
          <p:cNvSpPr/>
          <p:nvPr/>
        </p:nvSpPr>
        <p:spPr>
          <a:xfrm>
            <a:off x="6300360" y="154440"/>
            <a:ext cx="2660400" cy="273960"/>
          </a:xfrm>
          <a:prstGeom prst="rect">
            <a:avLst/>
          </a:prstGeom>
          <a:solidFill>
            <a:srgbClr val="3259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Safety </a:t>
            </a: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방범 로봇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2" name="Text Box 14"/>
          <p:cNvSpPr/>
          <p:nvPr/>
        </p:nvSpPr>
        <p:spPr>
          <a:xfrm>
            <a:off x="500040" y="6446880"/>
            <a:ext cx="2764800" cy="21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9"/>
              </a:spcBef>
              <a:buNone/>
            </a:pPr>
            <a:r>
              <a:rPr b="1" lang="ko-KR" sz="1300" spc="-1" strike="noStrike">
                <a:solidFill>
                  <a:srgbClr val="e7e6e6"/>
                </a:solidFill>
                <a:latin typeface="Tahoma"/>
                <a:ea typeface="Tahoma"/>
              </a:rPr>
              <a:t>도와조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ftr" idx="4"/>
          </p:nvPr>
        </p:nvSpPr>
        <p:spPr>
          <a:xfrm>
            <a:off x="3029040" y="6356520"/>
            <a:ext cx="308232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5"/>
          </p:nvPr>
        </p:nvSpPr>
        <p:spPr>
          <a:xfrm>
            <a:off x="6458040" y="6356520"/>
            <a:ext cx="2053440" cy="361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1" lang="en-US" sz="1400" spc="-1" strike="noStrike">
                <a:solidFill>
                  <a:srgbClr val="808080"/>
                </a:solidFill>
                <a:latin typeface="Tahoma"/>
                <a:ea typeface="맑은 고딕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85BB472-1671-4440-898C-5E0E72A35352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맑은 고딕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6"/>
          </p:nvPr>
        </p:nvSpPr>
        <p:spPr>
          <a:xfrm>
            <a:off x="643320" y="6300000"/>
            <a:ext cx="20534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1"/>
          <p:cNvSpPr/>
          <p:nvPr/>
        </p:nvSpPr>
        <p:spPr>
          <a:xfrm>
            <a:off x="1080000" y="1719360"/>
            <a:ext cx="7194240" cy="66240"/>
          </a:xfrm>
          <a:prstGeom prst="rect">
            <a:avLst/>
          </a:prstGeom>
          <a:solidFill>
            <a:srgbClr val="325992"/>
          </a:solidFill>
          <a:ln w="9525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Rectangle 5"/>
          <p:cNvSpPr/>
          <p:nvPr/>
        </p:nvSpPr>
        <p:spPr>
          <a:xfrm>
            <a:off x="1080000" y="3087720"/>
            <a:ext cx="7196040" cy="66240"/>
          </a:xfrm>
          <a:prstGeom prst="rect">
            <a:avLst/>
          </a:prstGeom>
          <a:solidFill>
            <a:srgbClr val="325992"/>
          </a:solidFill>
          <a:ln w="9525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" name="Text Box 4"/>
          <p:cNvSpPr/>
          <p:nvPr/>
        </p:nvSpPr>
        <p:spPr>
          <a:xfrm>
            <a:off x="1368000" y="2160000"/>
            <a:ext cx="6638760" cy="4597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35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Safety </a:t>
            </a:r>
            <a:r>
              <a:rPr b="1" lang="ko-KR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방범 로봇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03" name="Rectangle 6"/>
          <p:cNvSpPr/>
          <p:nvPr/>
        </p:nvSpPr>
        <p:spPr>
          <a:xfrm>
            <a:off x="1187640" y="3717000"/>
            <a:ext cx="6835680" cy="17233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3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유재욱  김민환  오현창  이수빈  이재경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3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50000"/>
              </a:lnSpc>
              <a:buNone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도와조</a:t>
            </a:r>
            <a:endParaRPr b="0" lang="en-US" sz="16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22"/>
          <p:cNvSpPr/>
          <p:nvPr/>
        </p:nvSpPr>
        <p:spPr>
          <a:xfrm>
            <a:off x="291600" y="4680000"/>
            <a:ext cx="8812800" cy="7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Result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79" name="슬라이드 번호 개체 틀 1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A2ADAAAF-1F58-4FB2-A9EF-30DDB2553608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80" name="Text Box 147"/>
          <p:cNvSpPr/>
          <p:nvPr/>
        </p:nvSpPr>
        <p:spPr>
          <a:xfrm>
            <a:off x="540000" y="1216080"/>
            <a:ext cx="35960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Face Recognition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81" name="Text Box 147"/>
          <p:cNvSpPr/>
          <p:nvPr/>
        </p:nvSpPr>
        <p:spPr>
          <a:xfrm>
            <a:off x="5040000" y="1216800"/>
            <a:ext cx="359568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Clothes Detection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040000" y="1800000"/>
            <a:ext cx="3599280" cy="2159280"/>
          </a:xfrm>
          <a:prstGeom prst="rect">
            <a:avLst/>
          </a:prstGeom>
          <a:ln w="10080">
            <a:solidFill>
              <a:srgbClr val="3465a4"/>
            </a:solidFill>
            <a:round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40000" y="1800000"/>
            <a:ext cx="3599280" cy="2159280"/>
          </a:xfrm>
          <a:prstGeom prst="rect">
            <a:avLst/>
          </a:prstGeom>
          <a:ln w="10080">
            <a:solidFill>
              <a:srgbClr val="3465a4"/>
            </a:solidFill>
            <a:round/>
          </a:ln>
        </p:spPr>
      </p:pic>
      <p:sp>
        <p:nvSpPr>
          <p:cNvPr id="184" name="TextBox 4"/>
          <p:cNvSpPr/>
          <p:nvPr/>
        </p:nvSpPr>
        <p:spPr>
          <a:xfrm>
            <a:off x="291600" y="4500000"/>
            <a:ext cx="881244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얼굴 인식에서는 탐색 대상에 대한 얼굴 비교 정확도가 많이 떨어짐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의상 탐지에서는 정확도가 떨어지는 것 뿐만 아니라 엉뚱한 의상으로 인식하는 경우 발생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학습량을 늘리고 정확도를 높여 좀 더 견고하고 완성도 높은 모델 생성 예정</a:t>
            </a:r>
            <a:endParaRPr b="0" lang="en-US" sz="1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"/>
          <p:cNvSpPr/>
          <p:nvPr/>
        </p:nvSpPr>
        <p:spPr>
          <a:xfrm>
            <a:off x="329040" y="5400000"/>
            <a:ext cx="88128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Super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Resolutio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n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모델의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weight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조절이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완전하지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않아 화질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개선이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제대로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이루어지지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않음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사람의 얼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굴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상의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하의를 모두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detect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후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crop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가능하게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 추가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 예정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86" name="Rectangle 2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Result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87" name="슬라이드 번호 개체 틀 3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56B23FD5-E6B4-4BDD-8C67-8B90FCDB0457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88" name="Text Box 2"/>
          <p:cNvSpPr/>
          <p:nvPr/>
        </p:nvSpPr>
        <p:spPr>
          <a:xfrm>
            <a:off x="361800" y="1216080"/>
            <a:ext cx="35960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Crop &amp; </a:t>
            </a: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Up-</a:t>
            </a: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Scaling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396360" y="1737720"/>
            <a:ext cx="8241840" cy="3624480"/>
          </a:xfrm>
          <a:prstGeom prst="rect">
            <a:avLst/>
          </a:prstGeom>
          <a:ln w="72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Box 8"/>
          <p:cNvSpPr/>
          <p:nvPr/>
        </p:nvSpPr>
        <p:spPr>
          <a:xfrm>
            <a:off x="451440" y="1080000"/>
            <a:ext cx="8236800" cy="46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미아 및 범인 수색을 위한 얼굴 인식과 의상 탐지 모델 구현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향후 개선점 및 개발 사항</a:t>
            </a:r>
            <a:endParaRPr b="0" lang="en-US" sz="15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1. </a:t>
            </a:r>
            <a:r>
              <a:rPr b="1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얼굴 인식</a:t>
            </a:r>
            <a:endParaRPr b="0" lang="en-US" sz="15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개선점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20 ~ 30%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사이의 지속적인 낮은 정확도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확실한 대상 확립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추가 개발 사항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한 사람씩 대조하는 현재 시스템에서 동시에 여러 사람을 인식하는 시스템으로 확           장 예정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2. </a:t>
            </a:r>
            <a:r>
              <a:rPr b="1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의상 탐지</a:t>
            </a:r>
            <a:endParaRPr b="0" lang="en-US" sz="15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개선점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낮은 정확도 개선과 데이터셋 추가 및 모델 학습 추가 필요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추가 개발 사항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상의와 하의에 중점이 맞춰져있는 현재 시스템에서 신발이나 가방 등 인상착의               추가 예정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3. </a:t>
            </a:r>
            <a:r>
              <a:rPr b="1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영상 크롭</a:t>
            </a:r>
            <a:r>
              <a:rPr b="1" lang="en-US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/</a:t>
            </a:r>
            <a:r>
              <a:rPr b="1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확대 및 화질 개선</a:t>
            </a:r>
            <a:endParaRPr b="0" lang="en-US" sz="15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개선점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Super Resolution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모델의 고용량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추가 개발 사항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학습 성능 향상 및 용량 관리에 알맞은 화질 개선 모델 선정 </a:t>
            </a:r>
            <a:endParaRPr b="0" lang="en-US" sz="1400" spc="-1" strike="noStrike">
              <a:latin typeface="Noto Sans CJK KR"/>
            </a:endParaRPr>
          </a:p>
          <a:p>
            <a:pPr>
              <a:lnSpc>
                <a:spcPct val="150000"/>
              </a:lnSpc>
              <a:buNone/>
            </a:pPr>
            <a:endParaRPr b="0" lang="en-US" sz="1400" spc="-1" strike="noStrike">
              <a:latin typeface="Noto Sans CJK KR"/>
            </a:endParaRPr>
          </a:p>
        </p:txBody>
      </p:sp>
      <p:sp>
        <p:nvSpPr>
          <p:cNvPr id="191" name="Rectangle 9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Conclusion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92" name="슬라이드 번호 개체 틀 1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96CDB7C9-9EE6-4712-AABB-2DAB1F3842B0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Box 22"/>
          <p:cNvSpPr/>
          <p:nvPr/>
        </p:nvSpPr>
        <p:spPr>
          <a:xfrm>
            <a:off x="205560" y="4320000"/>
            <a:ext cx="8812800" cy="1698120"/>
          </a:xfrm>
          <a:prstGeom prst="rect">
            <a:avLst/>
          </a:prstGeom>
          <a:noFill/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5040" rIns="95040" tIns="50040" bIns="5004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유재욱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Clothes Detection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구현 및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PPT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제작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김민환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시나리오 구성 및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Face Recognition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구현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오현창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Face Recognition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구현 및 발표 준비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이수빈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화질 개선 구현 및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PPT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제작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이재경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시나리오 구성 및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Clothes Detection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구현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94" name="Rectangle 9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일정 </a:t>
            </a: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&amp; </a:t>
            </a:r>
            <a:r>
              <a:rPr b="1" lang="ko-KR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역할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95" name="슬라이드 번호 개체 틀 1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B0B13E08-0AD5-4A26-9E12-F97E2E0510F1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96" name="Text Box 147"/>
          <p:cNvSpPr/>
          <p:nvPr/>
        </p:nvSpPr>
        <p:spPr>
          <a:xfrm>
            <a:off x="355680" y="1216080"/>
            <a:ext cx="35960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프로젝트 일정</a:t>
            </a:r>
            <a:endParaRPr b="0" lang="en-US" sz="2000" spc="-1" strike="noStrike">
              <a:latin typeface="Noto Sans CJK KR"/>
            </a:endParaRPr>
          </a:p>
        </p:txBody>
      </p:sp>
      <p:graphicFrame>
        <p:nvGraphicFramePr>
          <p:cNvPr id="197" name=""/>
          <p:cNvGraphicFramePr/>
          <p:nvPr/>
        </p:nvGraphicFramePr>
        <p:xfrm>
          <a:off x="353160" y="1866960"/>
          <a:ext cx="7781760" cy="2058480"/>
        </p:xfrm>
        <a:graphic>
          <a:graphicData uri="http://schemas.openxmlformats.org/drawingml/2006/table">
            <a:tbl>
              <a:tblPr/>
              <a:tblGrid>
                <a:gridCol w="1408680"/>
                <a:gridCol w="1095480"/>
                <a:gridCol w="1101240"/>
                <a:gridCol w="1095480"/>
                <a:gridCol w="1047600"/>
                <a:gridCol w="1047600"/>
                <a:gridCol w="986040"/>
              </a:tblGrid>
              <a:tr h="4312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3/2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3/3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3/4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3/5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3/6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3/7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</a:tr>
              <a:tr h="4204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600" spc="-1" strike="noStrike">
                          <a:latin typeface="Noto Sans CJK KR"/>
                        </a:rPr>
                        <a:t>주제 선정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 gridSpan="3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</a:tr>
              <a:tr h="3690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600" spc="-1" strike="noStrike">
                          <a:latin typeface="Noto Sans CJK KR"/>
                        </a:rPr>
                        <a:t>시나리오 구성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3992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600" spc="-1" strike="noStrike">
                          <a:latin typeface="Noto Sans CJK KR"/>
                        </a:rPr>
                        <a:t>구현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</a:tr>
              <a:tr h="4388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PPT </a:t>
                      </a:r>
                      <a:r>
                        <a:rPr b="0" lang="ko-KR" sz="1600" spc="-1" strike="noStrike">
                          <a:latin typeface="Noto Sans CJK KR"/>
                        </a:rPr>
                        <a:t>제작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Box 1"/>
          <p:cNvSpPr/>
          <p:nvPr/>
        </p:nvSpPr>
        <p:spPr>
          <a:xfrm>
            <a:off x="660240" y="1346040"/>
            <a:ext cx="34074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Safety </a:t>
            </a: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방범 로봇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05" name="Rectangle 4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Contents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06" name="슬라이드 번호 개체 틀 2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C3C2B400-0D27-4CA1-8DD2-EF7C8F406B69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07" name=""/>
          <p:cNvSpPr/>
          <p:nvPr/>
        </p:nvSpPr>
        <p:spPr>
          <a:xfrm>
            <a:off x="1620000" y="2340000"/>
            <a:ext cx="1979640" cy="1079640"/>
          </a:xfrm>
          <a:prstGeom prst="ellipse">
            <a:avLst/>
          </a:prstGeom>
          <a:solidFill>
            <a:srgbClr val="dee6ef"/>
          </a:solid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Background &amp; Motivation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108" name=""/>
          <p:cNvSpPr/>
          <p:nvPr/>
        </p:nvSpPr>
        <p:spPr>
          <a:xfrm>
            <a:off x="5400000" y="2340000"/>
            <a:ext cx="1979640" cy="1079640"/>
          </a:xfrm>
          <a:prstGeom prst="ellipse">
            <a:avLst/>
          </a:prstGeom>
          <a:solidFill>
            <a:srgbClr val="dee6ef"/>
          </a:solid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Approach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109" name=""/>
          <p:cNvSpPr/>
          <p:nvPr/>
        </p:nvSpPr>
        <p:spPr>
          <a:xfrm>
            <a:off x="1620000" y="4320000"/>
            <a:ext cx="1979640" cy="1079640"/>
          </a:xfrm>
          <a:prstGeom prst="ellipse">
            <a:avLst/>
          </a:prstGeom>
          <a:solidFill>
            <a:srgbClr val="dee6ef"/>
          </a:solid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Project Keyword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110" name=""/>
          <p:cNvSpPr/>
          <p:nvPr/>
        </p:nvSpPr>
        <p:spPr>
          <a:xfrm>
            <a:off x="5400000" y="4320000"/>
            <a:ext cx="1979640" cy="1079640"/>
          </a:xfrm>
          <a:prstGeom prst="ellipse">
            <a:avLst/>
          </a:prstGeom>
          <a:solidFill>
            <a:srgbClr val="dee6ef"/>
          </a:solid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Result &amp; Conclusion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111" name=""/>
          <p:cNvSpPr/>
          <p:nvPr/>
        </p:nvSpPr>
        <p:spPr>
          <a:xfrm>
            <a:off x="3780000" y="2700000"/>
            <a:ext cx="143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 rot="9420000">
            <a:off x="3694680" y="3489480"/>
            <a:ext cx="1434240" cy="77688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/>
          <p:nvPr/>
        </p:nvSpPr>
        <p:spPr>
          <a:xfrm>
            <a:off x="3780000" y="4680000"/>
            <a:ext cx="143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147"/>
          <p:cNvSpPr/>
          <p:nvPr/>
        </p:nvSpPr>
        <p:spPr>
          <a:xfrm>
            <a:off x="660240" y="1346040"/>
            <a:ext cx="34074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Safety </a:t>
            </a: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방범 로봇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15" name="Rectangle 9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Background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16" name="슬라이드 번호 개체 틀 1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65FAD2FD-06CC-4C94-B03E-0BCB384B10EC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17" name="TextBox 2"/>
          <p:cNvSpPr/>
          <p:nvPr/>
        </p:nvSpPr>
        <p:spPr>
          <a:xfrm>
            <a:off x="3165840" y="2272680"/>
            <a:ext cx="60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그림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rcRect l="0" t="0" r="28855" b="0"/>
          <a:stretch/>
        </p:blipFill>
        <p:spPr>
          <a:xfrm>
            <a:off x="720000" y="2160000"/>
            <a:ext cx="3058200" cy="2855160"/>
          </a:xfrm>
          <a:prstGeom prst="rect">
            <a:avLst/>
          </a:prstGeom>
          <a:ln w="72000"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rcRect l="66541" t="0" r="0" b="66041"/>
          <a:stretch/>
        </p:blipFill>
        <p:spPr>
          <a:xfrm>
            <a:off x="6660000" y="2520000"/>
            <a:ext cx="1944360" cy="2153520"/>
          </a:xfrm>
          <a:prstGeom prst="rect">
            <a:avLst/>
          </a:prstGeom>
          <a:ln w="72000"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4588920" y="2520000"/>
            <a:ext cx="1889280" cy="2158200"/>
          </a:xfrm>
          <a:prstGeom prst="rect">
            <a:avLst/>
          </a:prstGeom>
          <a:ln w="72000">
            <a:noFill/>
          </a:ln>
        </p:spPr>
      </p:pic>
      <p:sp>
        <p:nvSpPr>
          <p:cNvPr id="121" name="TextBox 3"/>
          <p:cNvSpPr/>
          <p:nvPr/>
        </p:nvSpPr>
        <p:spPr>
          <a:xfrm>
            <a:off x="291600" y="5644440"/>
            <a:ext cx="88128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다양한 컴퓨터비전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ai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 활용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+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 학습의 성능 향상을 위한 영상 화질 개선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+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임베디드 개발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원거리 촬영 영상에서의 객체 인식을 고민하던 중 방범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실종자 탐색의 주제를 선정하게 됨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b="0" lang="en-US" sz="1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22"/>
          <p:cNvSpPr/>
          <p:nvPr/>
        </p:nvSpPr>
        <p:spPr>
          <a:xfrm>
            <a:off x="291600" y="5644440"/>
            <a:ext cx="88128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기존의 방범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순찰 로봇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여러 객체 중 사람을 인식하고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영상을 기록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전송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특정 사람을 판별하는 기능이 추가된 범인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실종자 탐색 로봇이 필요하다고 생각됨  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23" name="Rectangle 9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Motivation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24" name="슬라이드 번호 개체 틀 1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1F673389-81D6-4706-9C8F-CD724AC89C6E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25" name="Text Box 147"/>
          <p:cNvSpPr/>
          <p:nvPr/>
        </p:nvSpPr>
        <p:spPr>
          <a:xfrm>
            <a:off x="5006160" y="1332000"/>
            <a:ext cx="35960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공장 방범</a:t>
            </a: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/</a:t>
            </a: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순찰 로봇 ‘스팟’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26" name="Text Box 147"/>
          <p:cNvSpPr/>
          <p:nvPr/>
        </p:nvSpPr>
        <p:spPr>
          <a:xfrm>
            <a:off x="360000" y="1346040"/>
            <a:ext cx="35604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방범 로봇 ‘골리’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360000" y="2052360"/>
            <a:ext cx="3598200" cy="3345840"/>
          </a:xfrm>
          <a:prstGeom prst="rect">
            <a:avLst/>
          </a:prstGeom>
          <a:ln w="72000"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5040000" y="1980000"/>
            <a:ext cx="3598200" cy="3418200"/>
          </a:xfrm>
          <a:prstGeom prst="rect">
            <a:avLst/>
          </a:prstGeom>
          <a:ln w="72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2"/>
          <p:cNvSpPr/>
          <p:nvPr/>
        </p:nvSpPr>
        <p:spPr>
          <a:xfrm>
            <a:off x="291600" y="5644440"/>
            <a:ext cx="88128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안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실종자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안전 안내 문자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및 미아의 탐색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안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범죄 현장에서의 범죄 유력자 및 후보 탐색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30" name="Rectangle 9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Approach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31" name="슬라이드 번호 개체 틀 1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DEC5BDF5-B97E-42B9-8150-1D6007C3B33C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32" name="Text Box 147"/>
          <p:cNvSpPr/>
          <p:nvPr/>
        </p:nvSpPr>
        <p:spPr>
          <a:xfrm>
            <a:off x="355680" y="1346040"/>
            <a:ext cx="35960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프로젝트 개요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rcRect l="18898" t="16925" r="20621" b="18830"/>
          <a:stretch/>
        </p:blipFill>
        <p:spPr>
          <a:xfrm flipH="1">
            <a:off x="6409800" y="2376000"/>
            <a:ext cx="2031480" cy="2158200"/>
          </a:xfrm>
          <a:prstGeom prst="rect">
            <a:avLst/>
          </a:prstGeom>
          <a:ln w="72000"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rcRect l="32170" t="23322" r="28353" b="59969"/>
          <a:stretch/>
        </p:blipFill>
        <p:spPr>
          <a:xfrm>
            <a:off x="454320" y="2160000"/>
            <a:ext cx="1504800" cy="1076760"/>
          </a:xfrm>
          <a:prstGeom prst="rect">
            <a:avLst/>
          </a:prstGeom>
          <a:ln w="72000"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rcRect l="75804" t="2754" r="8689" b="83011"/>
          <a:stretch/>
        </p:blipFill>
        <p:spPr>
          <a:xfrm rot="35400">
            <a:off x="514080" y="3386520"/>
            <a:ext cx="1456200" cy="1132560"/>
          </a:xfrm>
          <a:prstGeom prst="rect">
            <a:avLst/>
          </a:prstGeom>
          <a:ln w="72000">
            <a:noFill/>
          </a:ln>
        </p:spPr>
      </p:pic>
      <p:sp>
        <p:nvSpPr>
          <p:cNvPr id="136" name=""/>
          <p:cNvSpPr/>
          <p:nvPr/>
        </p:nvSpPr>
        <p:spPr>
          <a:xfrm>
            <a:off x="2160000" y="2700000"/>
            <a:ext cx="1618200" cy="10810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특정 인물의 얼굴 및 인상착의 학습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37" name=""/>
          <p:cNvSpPr/>
          <p:nvPr/>
        </p:nvSpPr>
        <p:spPr>
          <a:xfrm>
            <a:off x="3780000" y="2700000"/>
            <a:ext cx="2518200" cy="12582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객체 탐지의 정확도 향상을 위한 영상 확대 및 화질 개선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옵션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38" name=""/>
          <p:cNvSpPr/>
          <p:nvPr/>
        </p:nvSpPr>
        <p:spPr>
          <a:xfrm>
            <a:off x="2268000" y="4752000"/>
            <a:ext cx="5760000" cy="360"/>
          </a:xfrm>
          <a:prstGeom prst="line">
            <a:avLst/>
          </a:prstGeom>
          <a:ln w="72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"/>
          <p:cNvSpPr/>
          <p:nvPr/>
        </p:nvSpPr>
        <p:spPr>
          <a:xfrm>
            <a:off x="6444000" y="1872000"/>
            <a:ext cx="1798200" cy="419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자율 주행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3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Approach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41" name="슬라이드 번호 개체 틀 4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60E5D58F-C180-4FF2-9565-84A1DD11FF82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42" name="Text Box 3"/>
          <p:cNvSpPr/>
          <p:nvPr/>
        </p:nvSpPr>
        <p:spPr>
          <a:xfrm>
            <a:off x="355680" y="1346040"/>
            <a:ext cx="35960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프로젝트 시나리오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rcRect l="18898" t="16925" r="20621" b="18830"/>
          <a:stretch/>
        </p:blipFill>
        <p:spPr>
          <a:xfrm flipH="1">
            <a:off x="431280" y="3060000"/>
            <a:ext cx="1692720" cy="1798200"/>
          </a:xfrm>
          <a:prstGeom prst="rect">
            <a:avLst/>
          </a:prstGeom>
          <a:ln w="7200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rcRect l="55204" t="0" r="27306" b="65029"/>
          <a:stretch/>
        </p:blipFill>
        <p:spPr>
          <a:xfrm>
            <a:off x="2664000" y="2880000"/>
            <a:ext cx="1798200" cy="2052000"/>
          </a:xfrm>
          <a:prstGeom prst="rect">
            <a:avLst/>
          </a:prstGeom>
          <a:ln w="72000">
            <a:noFill/>
          </a:ln>
        </p:spPr>
      </p:pic>
      <p:sp>
        <p:nvSpPr>
          <p:cNvPr id="145" name=""/>
          <p:cNvSpPr/>
          <p:nvPr/>
        </p:nvSpPr>
        <p:spPr>
          <a:xfrm>
            <a:off x="144000" y="2160000"/>
            <a:ext cx="2122200" cy="419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1.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터틀봇 주행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46" name=""/>
          <p:cNvSpPr/>
          <p:nvPr/>
        </p:nvSpPr>
        <p:spPr>
          <a:xfrm flipV="1">
            <a:off x="1728000" y="3348000"/>
            <a:ext cx="1620000" cy="540000"/>
          </a:xfrm>
          <a:prstGeom prst="line">
            <a:avLst/>
          </a:prstGeom>
          <a:ln w="72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"/>
          <p:cNvSpPr/>
          <p:nvPr/>
        </p:nvSpPr>
        <p:spPr>
          <a:xfrm flipV="1">
            <a:off x="1728000" y="3780000"/>
            <a:ext cx="1260000" cy="180000"/>
          </a:xfrm>
          <a:prstGeom prst="line">
            <a:avLst/>
          </a:prstGeom>
          <a:ln w="72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"/>
          <p:cNvSpPr/>
          <p:nvPr/>
        </p:nvSpPr>
        <p:spPr>
          <a:xfrm>
            <a:off x="3312000" y="3204000"/>
            <a:ext cx="538200" cy="538200"/>
          </a:xfrm>
          <a:prstGeom prst="rect">
            <a:avLst/>
          </a:prstGeom>
          <a:noFill/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2880000" y="3564000"/>
            <a:ext cx="538200" cy="538200"/>
          </a:xfrm>
          <a:prstGeom prst="rect">
            <a:avLst/>
          </a:prstGeom>
          <a:noFill/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"/>
          <p:cNvSpPr/>
          <p:nvPr/>
        </p:nvSpPr>
        <p:spPr>
          <a:xfrm>
            <a:off x="2052000" y="2160000"/>
            <a:ext cx="2158200" cy="7502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2.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주행 중 사람 발견 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사람 탐지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3"/>
          <a:srcRect l="0" t="0" r="67109" b="25197"/>
          <a:stretch/>
        </p:blipFill>
        <p:spPr>
          <a:xfrm>
            <a:off x="4608000" y="3132000"/>
            <a:ext cx="855720" cy="1589040"/>
          </a:xfrm>
          <a:prstGeom prst="rect">
            <a:avLst/>
          </a:prstGeom>
          <a:ln w="72000">
            <a:noFill/>
          </a:ln>
        </p:spPr>
      </p:pic>
      <p:sp>
        <p:nvSpPr>
          <p:cNvPr id="152" name=""/>
          <p:cNvSpPr/>
          <p:nvPr/>
        </p:nvSpPr>
        <p:spPr>
          <a:xfrm>
            <a:off x="4636440" y="3607200"/>
            <a:ext cx="943560" cy="360"/>
          </a:xfrm>
          <a:prstGeom prst="line">
            <a:avLst/>
          </a:prstGeom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"/>
          <p:cNvSpPr/>
          <p:nvPr/>
        </p:nvSpPr>
        <p:spPr>
          <a:xfrm>
            <a:off x="4636440" y="4015800"/>
            <a:ext cx="943560" cy="360"/>
          </a:xfrm>
          <a:prstGeom prst="line">
            <a:avLst/>
          </a:prstGeom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"/>
          <p:cNvSpPr/>
          <p:nvPr/>
        </p:nvSpPr>
        <p:spPr>
          <a:xfrm>
            <a:off x="4032000" y="2160000"/>
            <a:ext cx="2518200" cy="8982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3.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사람의 얼굴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상의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하의 분리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인식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55" name=""/>
          <p:cNvSpPr/>
          <p:nvPr/>
        </p:nvSpPr>
        <p:spPr>
          <a:xfrm>
            <a:off x="4608000" y="3190320"/>
            <a:ext cx="941760" cy="1559880"/>
          </a:xfrm>
          <a:prstGeom prst="rect">
            <a:avLst/>
          </a:prstGeom>
          <a:noFill/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6300000" y="2160000"/>
            <a:ext cx="1978200" cy="7502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4.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입력된 정보와 비교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57" name=""/>
          <p:cNvSpPr/>
          <p:nvPr/>
        </p:nvSpPr>
        <p:spPr>
          <a:xfrm>
            <a:off x="6444000" y="3024000"/>
            <a:ext cx="1942200" cy="14119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4-1.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하나라도 틀린 경우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: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다시 사람들을 확인하러 다님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58" name=""/>
          <p:cNvSpPr/>
          <p:nvPr/>
        </p:nvSpPr>
        <p:spPr>
          <a:xfrm>
            <a:off x="6408000" y="4584960"/>
            <a:ext cx="2338200" cy="14976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4-2.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다 맞은 경우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: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사람을 찾는 것을 멈추고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위치 정보를 서버에 보냄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.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59" name=""/>
          <p:cNvSpPr/>
          <p:nvPr/>
        </p:nvSpPr>
        <p:spPr>
          <a:xfrm flipV="1">
            <a:off x="5760000" y="3636000"/>
            <a:ext cx="720000" cy="180000"/>
          </a:xfrm>
          <a:prstGeom prst="line">
            <a:avLst/>
          </a:prstGeom>
          <a:ln w="72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"/>
          <p:cNvSpPr/>
          <p:nvPr/>
        </p:nvSpPr>
        <p:spPr>
          <a:xfrm>
            <a:off x="5760000" y="3780000"/>
            <a:ext cx="720000" cy="900000"/>
          </a:xfrm>
          <a:prstGeom prst="line">
            <a:avLst/>
          </a:prstGeom>
          <a:ln w="72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9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Project keyword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62" name="슬라이드 번호 개체 틀 1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57C0D3B3-0005-4698-8CBF-95FCB3437228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63" name="Text Box 147"/>
          <p:cNvSpPr/>
          <p:nvPr/>
        </p:nvSpPr>
        <p:spPr>
          <a:xfrm>
            <a:off x="361800" y="1216080"/>
            <a:ext cx="35960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Face Recognition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720000" y="1980000"/>
            <a:ext cx="3597840" cy="2517840"/>
          </a:xfrm>
          <a:prstGeom prst="rect">
            <a:avLst/>
          </a:prstGeom>
          <a:ln w="10080">
            <a:solidFill>
              <a:srgbClr val="3465a4"/>
            </a:solidFill>
            <a:round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4680000" y="1620000"/>
            <a:ext cx="3957840" cy="2877840"/>
          </a:xfrm>
          <a:prstGeom prst="rect">
            <a:avLst/>
          </a:prstGeom>
          <a:ln w="10080">
            <a:solidFill>
              <a:srgbClr val="3465a4"/>
            </a:solidFill>
            <a:round/>
          </a:ln>
        </p:spPr>
      </p:pic>
      <p:sp>
        <p:nvSpPr>
          <p:cNvPr id="166" name="TextBox 5"/>
          <p:cNvSpPr/>
          <p:nvPr/>
        </p:nvSpPr>
        <p:spPr>
          <a:xfrm>
            <a:off x="329040" y="4860000"/>
            <a:ext cx="881244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미아 또는 범인 수색을 위한 얼굴 인식 모델 및 탐색 대상 설정과 비교 모델 생성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OpenVINO - Open Model Zoo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 있는 얼굴 인식 모델 활용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(face_detection, face_compare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등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22"/>
          <p:cNvSpPr/>
          <p:nvPr/>
        </p:nvSpPr>
        <p:spPr>
          <a:xfrm>
            <a:off x="329040" y="5400000"/>
            <a:ext cx="88128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미아 또는 범인의 인상착의 확인을 위한 의상 탐지 모델 생성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상의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하의 중점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Fashion MNIST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또는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Roboflow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를 활용하여 모델 생성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68" name="Rectangle 9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Project keyword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69" name="슬라이드 번호 개체 틀 1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A799F1D4-DD9F-44EE-B030-DA794451B17C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70" name="Text Box 147"/>
          <p:cNvSpPr/>
          <p:nvPr/>
        </p:nvSpPr>
        <p:spPr>
          <a:xfrm>
            <a:off x="361800" y="1216080"/>
            <a:ext cx="35960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Clothes Detection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900000" y="1800000"/>
            <a:ext cx="7197840" cy="3597840"/>
          </a:xfrm>
          <a:prstGeom prst="rect">
            <a:avLst/>
          </a:prstGeom>
          <a:ln w="1008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7"/>
          <p:cNvSpPr/>
          <p:nvPr/>
        </p:nvSpPr>
        <p:spPr>
          <a:xfrm>
            <a:off x="323640" y="355680"/>
            <a:ext cx="825408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</a:t>
            </a: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t </a:t>
            </a: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keywo</a:t>
            </a: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rd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73" name="슬라이드 번호 개체 틀 5"/>
          <p:cNvSpPr/>
          <p:nvPr/>
        </p:nvSpPr>
        <p:spPr>
          <a:xfrm>
            <a:off x="8342280" y="6297480"/>
            <a:ext cx="588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6FBE3B02-1D73-4B9B-B51A-F9F857305124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74" name="Text Box 5"/>
          <p:cNvSpPr/>
          <p:nvPr/>
        </p:nvSpPr>
        <p:spPr>
          <a:xfrm>
            <a:off x="361800" y="1216080"/>
            <a:ext cx="35960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Crop &amp; </a:t>
            </a: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Up-</a:t>
            </a: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Scaling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75" name="TextBox 6"/>
          <p:cNvSpPr/>
          <p:nvPr/>
        </p:nvSpPr>
        <p:spPr>
          <a:xfrm>
            <a:off x="329040" y="5220000"/>
            <a:ext cx="88128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Object Detection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으로 사람 인식 및 사람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crop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얼굴 및 인상착의 매칭을 위해 화질 개선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Super Resolution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화질 개선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+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이미지 확대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649800" y="1656000"/>
            <a:ext cx="7810200" cy="33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8807</TotalTime>
  <Application>LibreOffice/7.3.7.2$Linux_X86_64 LibreOffice_project/30$Build-2</Application>
  <AppVersion>15.0000</AppVersion>
  <Words>116</Words>
  <Paragraphs>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2020-01-09T04:40:57Z</dcterms:created>
  <dc:creator>임태흥</dc:creator>
  <dc:description/>
  <dc:language>ko-KR</dc:language>
  <cp:lastModifiedBy/>
  <dcterms:modified xsi:type="dcterms:W3CDTF">2024-03-07T14:09:08Z</dcterms:modified>
  <cp:revision>555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화면 슬라이드 쇼(4:3)</vt:lpwstr>
  </property>
  <property fmtid="{D5CDD505-2E9C-101B-9397-08002B2CF9AE}" pid="4" name="Slides">
    <vt:i4>9</vt:i4>
  </property>
</Properties>
</file>